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66" r:id="rId6"/>
    <p:sldId id="270" r:id="rId7"/>
    <p:sldId id="267" r:id="rId8"/>
    <p:sldId id="268" r:id="rId9"/>
    <p:sldId id="259" r:id="rId10"/>
    <p:sldId id="263" r:id="rId11"/>
    <p:sldId id="265" r:id="rId12"/>
    <p:sldId id="260" r:id="rId13"/>
    <p:sldId id="271" r:id="rId14"/>
    <p:sldId id="26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5D66B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26AC7-B4B0-48A8-8988-3E3842881576}" type="doc">
      <dgm:prSet loTypeId="urn:microsoft.com/office/officeart/2005/8/layout/hierarchy4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hu-HU"/>
        </a:p>
      </dgm:t>
    </dgm:pt>
    <dgm:pt modelId="{1BF0E9EF-AA9E-403A-BBBD-33A57DA55DB9}">
      <dgm:prSet/>
      <dgm:spPr/>
      <dgm:t>
        <a:bodyPr/>
        <a:lstStyle/>
        <a:p>
          <a:pPr rtl="0"/>
          <a:r>
            <a:rPr lang="hu-HU" smtClean="0"/>
            <a:t>Poliszacharid (szénhidrát)</a:t>
          </a:r>
          <a:endParaRPr lang="hu-HU"/>
        </a:p>
      </dgm:t>
    </dgm:pt>
    <dgm:pt modelId="{059D1868-653B-4D3D-B069-0AA1455CBE5A}" type="parTrans" cxnId="{00E650AD-00C4-4B7A-8460-2C730CCD8162}">
      <dgm:prSet/>
      <dgm:spPr/>
      <dgm:t>
        <a:bodyPr/>
        <a:lstStyle/>
        <a:p>
          <a:endParaRPr lang="hu-HU"/>
        </a:p>
      </dgm:t>
    </dgm:pt>
    <dgm:pt modelId="{87C81B14-0942-44DE-B401-AC885D174B29}" type="sibTrans" cxnId="{00E650AD-00C4-4B7A-8460-2C730CCD8162}">
      <dgm:prSet/>
      <dgm:spPr/>
      <dgm:t>
        <a:bodyPr/>
        <a:lstStyle/>
        <a:p>
          <a:endParaRPr lang="hu-HU"/>
        </a:p>
      </dgm:t>
    </dgm:pt>
    <dgm:pt modelId="{5DEFB7A7-6830-4383-B4AE-E72BE31A0200}">
      <dgm:prSet/>
      <dgm:spPr/>
      <dgm:t>
        <a:bodyPr/>
        <a:lstStyle/>
        <a:p>
          <a:pPr rtl="0"/>
          <a:r>
            <a:rPr lang="hu-HU" dirty="0" smtClean="0"/>
            <a:t>Sok glükóz (szőlőcukor) egységből épül fel</a:t>
          </a:r>
          <a:br>
            <a:rPr lang="hu-HU" dirty="0" smtClean="0"/>
          </a:br>
          <a:r>
            <a:rPr lang="hu-HU" dirty="0" smtClean="0"/>
            <a:t>kémiai képlete (C</a:t>
          </a:r>
          <a:r>
            <a:rPr lang="hu-HU" baseline="-25000" dirty="0" smtClean="0"/>
            <a:t>6</a:t>
          </a:r>
          <a:r>
            <a:rPr lang="hu-HU" dirty="0" smtClean="0"/>
            <a:t>H</a:t>
          </a:r>
          <a:r>
            <a:rPr lang="hu-HU" baseline="-25000" dirty="0" smtClean="0"/>
            <a:t>10</a:t>
          </a:r>
          <a:r>
            <a:rPr lang="hu-HU" dirty="0" smtClean="0"/>
            <a:t>O</a:t>
          </a:r>
          <a:r>
            <a:rPr lang="hu-HU" baseline="-25000" dirty="0" smtClean="0"/>
            <a:t>5</a:t>
          </a:r>
          <a:r>
            <a:rPr lang="hu-HU" dirty="0" smtClean="0"/>
            <a:t>)</a:t>
          </a:r>
          <a:r>
            <a:rPr lang="hu-HU" baseline="-25000" dirty="0" smtClean="0"/>
            <a:t>n </a:t>
          </a:r>
          <a:endParaRPr lang="hu-HU" dirty="0"/>
        </a:p>
      </dgm:t>
    </dgm:pt>
    <dgm:pt modelId="{14CE8F69-3C47-4124-B36F-BFC1402C675F}" type="parTrans" cxnId="{B3B3DA21-AEFA-4494-99BE-202825C47D65}">
      <dgm:prSet/>
      <dgm:spPr/>
      <dgm:t>
        <a:bodyPr/>
        <a:lstStyle/>
        <a:p>
          <a:endParaRPr lang="hu-HU"/>
        </a:p>
      </dgm:t>
    </dgm:pt>
    <dgm:pt modelId="{C996316C-26E6-4258-A350-19C702CF7A53}" type="sibTrans" cxnId="{B3B3DA21-AEFA-4494-99BE-202825C47D65}">
      <dgm:prSet/>
      <dgm:spPr/>
      <dgm:t>
        <a:bodyPr/>
        <a:lstStyle/>
        <a:p>
          <a:endParaRPr lang="hu-HU"/>
        </a:p>
      </dgm:t>
    </dgm:pt>
    <dgm:pt modelId="{2AE5F00B-28EF-44BA-BE86-F8ACA54C1A74}">
      <dgm:prSet/>
      <dgm:spPr/>
      <dgm:t>
        <a:bodyPr/>
        <a:lstStyle/>
        <a:p>
          <a:pPr rtl="0"/>
          <a:r>
            <a:rPr lang="hu-HU" dirty="0" smtClean="0"/>
            <a:t>kétféle makromolekula alkotja</a:t>
          </a:r>
        </a:p>
      </dgm:t>
    </dgm:pt>
    <dgm:pt modelId="{B34E49A9-D8BB-4B77-A951-FDD00B4A8EAE}" type="parTrans" cxnId="{8E05BD7C-23BB-47DD-8A40-8DD0095CE2F4}">
      <dgm:prSet/>
      <dgm:spPr/>
      <dgm:t>
        <a:bodyPr/>
        <a:lstStyle/>
        <a:p>
          <a:endParaRPr lang="hu-HU"/>
        </a:p>
      </dgm:t>
    </dgm:pt>
    <dgm:pt modelId="{EC161190-E0B9-4426-93BA-ABC0C7F174D8}" type="sibTrans" cxnId="{8E05BD7C-23BB-47DD-8A40-8DD0095CE2F4}">
      <dgm:prSet/>
      <dgm:spPr/>
      <dgm:t>
        <a:bodyPr/>
        <a:lstStyle/>
        <a:p>
          <a:endParaRPr lang="hu-HU"/>
        </a:p>
      </dgm:t>
    </dgm:pt>
    <dgm:pt modelId="{360F2724-72EE-4121-BBA2-08E0C931B017}">
      <dgm:prSet/>
      <dgm:spPr/>
      <dgm:t>
        <a:bodyPr/>
        <a:lstStyle/>
        <a:p>
          <a:pPr rtl="0"/>
          <a:r>
            <a:rPr lang="hu-HU" dirty="0" err="1" smtClean="0"/>
            <a:t>amilóz</a:t>
          </a:r>
          <a:endParaRPr lang="hu-HU" dirty="0"/>
        </a:p>
      </dgm:t>
    </dgm:pt>
    <dgm:pt modelId="{AB349C45-AC0B-4C9F-AACC-A7338DD48848}" type="parTrans" cxnId="{4FBA2D0D-3D2E-4FF4-956B-CDFAD6BAB5AD}">
      <dgm:prSet/>
      <dgm:spPr/>
      <dgm:t>
        <a:bodyPr/>
        <a:lstStyle/>
        <a:p>
          <a:endParaRPr lang="hu-HU"/>
        </a:p>
      </dgm:t>
    </dgm:pt>
    <dgm:pt modelId="{8DA3C035-DFBF-4A68-A28E-78F1AD136D91}" type="sibTrans" cxnId="{4FBA2D0D-3D2E-4FF4-956B-CDFAD6BAB5AD}">
      <dgm:prSet/>
      <dgm:spPr/>
      <dgm:t>
        <a:bodyPr/>
        <a:lstStyle/>
        <a:p>
          <a:endParaRPr lang="hu-HU"/>
        </a:p>
      </dgm:t>
    </dgm:pt>
    <dgm:pt modelId="{6BAEC701-0EB6-4B41-BBC9-793832A3E44A}">
      <dgm:prSet/>
      <dgm:spPr/>
      <dgm:t>
        <a:bodyPr/>
        <a:lstStyle/>
        <a:p>
          <a:pPr rtl="0"/>
          <a:r>
            <a:rPr lang="hu-HU" smtClean="0"/>
            <a:t>amilopektin</a:t>
          </a:r>
          <a:endParaRPr lang="hu-HU" dirty="0"/>
        </a:p>
      </dgm:t>
    </dgm:pt>
    <dgm:pt modelId="{C627C55F-D3E4-4D61-8B08-E409801DA300}" type="parTrans" cxnId="{37098C3E-57A8-489C-90F6-064DE1A5B83E}">
      <dgm:prSet/>
      <dgm:spPr/>
      <dgm:t>
        <a:bodyPr/>
        <a:lstStyle/>
        <a:p>
          <a:endParaRPr lang="hu-HU"/>
        </a:p>
      </dgm:t>
    </dgm:pt>
    <dgm:pt modelId="{EA525D1B-9B04-4DF5-B407-BBC731122A61}" type="sibTrans" cxnId="{37098C3E-57A8-489C-90F6-064DE1A5B83E}">
      <dgm:prSet/>
      <dgm:spPr/>
      <dgm:t>
        <a:bodyPr/>
        <a:lstStyle/>
        <a:p>
          <a:endParaRPr lang="hu-HU"/>
        </a:p>
      </dgm:t>
    </dgm:pt>
    <dgm:pt modelId="{28BCAB31-0D09-40E5-BA88-10EECD53E671}" type="pres">
      <dgm:prSet presAssocID="{5EC26AC7-B4B0-48A8-8988-3E384288157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C2B95B07-EAF6-422A-AF59-C23E7B63F48C}" type="pres">
      <dgm:prSet presAssocID="{1BF0E9EF-AA9E-403A-BBBD-33A57DA55DB9}" presName="vertOne" presStyleCnt="0"/>
      <dgm:spPr/>
    </dgm:pt>
    <dgm:pt modelId="{15CF07B8-78FD-4096-800C-E8533E6EE68F}" type="pres">
      <dgm:prSet presAssocID="{1BF0E9EF-AA9E-403A-BBBD-33A57DA55DB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7DE553FB-01FC-41BC-9E24-C25E6E11B0A7}" type="pres">
      <dgm:prSet presAssocID="{1BF0E9EF-AA9E-403A-BBBD-33A57DA55DB9}" presName="parTransOne" presStyleCnt="0"/>
      <dgm:spPr/>
    </dgm:pt>
    <dgm:pt modelId="{B1E2FADF-6CBF-4EDA-B978-BBD1D5D1457A}" type="pres">
      <dgm:prSet presAssocID="{1BF0E9EF-AA9E-403A-BBBD-33A57DA55DB9}" presName="horzOne" presStyleCnt="0"/>
      <dgm:spPr/>
    </dgm:pt>
    <dgm:pt modelId="{05CD3F45-0EF5-4C03-84FE-29DBB45C7D61}" type="pres">
      <dgm:prSet presAssocID="{5DEFB7A7-6830-4383-B4AE-E72BE31A0200}" presName="vertTwo" presStyleCnt="0"/>
      <dgm:spPr/>
    </dgm:pt>
    <dgm:pt modelId="{C456DBC7-DB6A-45CE-9EDE-B078AD14C1FA}" type="pres">
      <dgm:prSet presAssocID="{5DEFB7A7-6830-4383-B4AE-E72BE31A0200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826AB5DC-3CCA-4315-A901-C8FB85E1A059}" type="pres">
      <dgm:prSet presAssocID="{5DEFB7A7-6830-4383-B4AE-E72BE31A0200}" presName="parTransTwo" presStyleCnt="0"/>
      <dgm:spPr/>
    </dgm:pt>
    <dgm:pt modelId="{DB07978E-7EA9-4940-BC3D-ABFD10ABD551}" type="pres">
      <dgm:prSet presAssocID="{5DEFB7A7-6830-4383-B4AE-E72BE31A0200}" presName="horzTwo" presStyleCnt="0"/>
      <dgm:spPr/>
    </dgm:pt>
    <dgm:pt modelId="{15F39081-026E-4468-AEAF-3067DFEE74FF}" type="pres">
      <dgm:prSet presAssocID="{2AE5F00B-28EF-44BA-BE86-F8ACA54C1A74}" presName="vertThree" presStyleCnt="0"/>
      <dgm:spPr/>
    </dgm:pt>
    <dgm:pt modelId="{4B188144-60F2-4760-9D97-F12E5C2F3500}" type="pres">
      <dgm:prSet presAssocID="{2AE5F00B-28EF-44BA-BE86-F8ACA54C1A74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F84522D7-EBDB-4048-85D5-C254F8587516}" type="pres">
      <dgm:prSet presAssocID="{2AE5F00B-28EF-44BA-BE86-F8ACA54C1A74}" presName="parTransThree" presStyleCnt="0"/>
      <dgm:spPr/>
    </dgm:pt>
    <dgm:pt modelId="{F5792EF0-DF54-4B33-9F19-4831A0630EB4}" type="pres">
      <dgm:prSet presAssocID="{2AE5F00B-28EF-44BA-BE86-F8ACA54C1A74}" presName="horzThree" presStyleCnt="0"/>
      <dgm:spPr/>
    </dgm:pt>
    <dgm:pt modelId="{A86E6280-9413-41CE-B2B0-1248219CA91C}" type="pres">
      <dgm:prSet presAssocID="{360F2724-72EE-4121-BBA2-08E0C931B017}" presName="vertFour" presStyleCnt="0">
        <dgm:presLayoutVars>
          <dgm:chPref val="3"/>
        </dgm:presLayoutVars>
      </dgm:prSet>
      <dgm:spPr/>
    </dgm:pt>
    <dgm:pt modelId="{6F1E93A1-8237-4A4B-A05F-E95A2A61A8F6}" type="pres">
      <dgm:prSet presAssocID="{360F2724-72EE-4121-BBA2-08E0C931B017}" presName="txFour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4511A2B0-F045-4E11-AA1A-11D4CA70153C}" type="pres">
      <dgm:prSet presAssocID="{360F2724-72EE-4121-BBA2-08E0C931B017}" presName="horzFour" presStyleCnt="0"/>
      <dgm:spPr/>
    </dgm:pt>
    <dgm:pt modelId="{F7BFE998-7819-41E5-BC7A-72DC8D3665AE}" type="pres">
      <dgm:prSet presAssocID="{8DA3C035-DFBF-4A68-A28E-78F1AD136D91}" presName="sibSpaceFour" presStyleCnt="0"/>
      <dgm:spPr/>
    </dgm:pt>
    <dgm:pt modelId="{93435940-C636-4DD2-9B17-E81DAEC9050B}" type="pres">
      <dgm:prSet presAssocID="{6BAEC701-0EB6-4B41-BBC9-793832A3E44A}" presName="vertFour" presStyleCnt="0">
        <dgm:presLayoutVars>
          <dgm:chPref val="3"/>
        </dgm:presLayoutVars>
      </dgm:prSet>
      <dgm:spPr/>
    </dgm:pt>
    <dgm:pt modelId="{A8BDD194-945D-4E0D-9312-AF102466869C}" type="pres">
      <dgm:prSet presAssocID="{6BAEC701-0EB6-4B41-BBC9-793832A3E44A}" presName="txFour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DF0F8D31-1600-4EE4-941D-F68498DF37BA}" type="pres">
      <dgm:prSet presAssocID="{6BAEC701-0EB6-4B41-BBC9-793832A3E44A}" presName="horzFour" presStyleCnt="0"/>
      <dgm:spPr/>
    </dgm:pt>
  </dgm:ptLst>
  <dgm:cxnLst>
    <dgm:cxn modelId="{8E05BD7C-23BB-47DD-8A40-8DD0095CE2F4}" srcId="{5DEFB7A7-6830-4383-B4AE-E72BE31A0200}" destId="{2AE5F00B-28EF-44BA-BE86-F8ACA54C1A74}" srcOrd="0" destOrd="0" parTransId="{B34E49A9-D8BB-4B77-A951-FDD00B4A8EAE}" sibTransId="{EC161190-E0B9-4426-93BA-ABC0C7F174D8}"/>
    <dgm:cxn modelId="{713F0FDE-6417-4836-933F-3219274186D6}" type="presOf" srcId="{5DEFB7A7-6830-4383-B4AE-E72BE31A0200}" destId="{C456DBC7-DB6A-45CE-9EDE-B078AD14C1FA}" srcOrd="0" destOrd="0" presId="urn:microsoft.com/office/officeart/2005/8/layout/hierarchy4"/>
    <dgm:cxn modelId="{37098C3E-57A8-489C-90F6-064DE1A5B83E}" srcId="{2AE5F00B-28EF-44BA-BE86-F8ACA54C1A74}" destId="{6BAEC701-0EB6-4B41-BBC9-793832A3E44A}" srcOrd="1" destOrd="0" parTransId="{C627C55F-D3E4-4D61-8B08-E409801DA300}" sibTransId="{EA525D1B-9B04-4DF5-B407-BBC731122A61}"/>
    <dgm:cxn modelId="{23DE9189-B56F-4594-9A5E-4E0FDC9D4ACA}" type="presOf" srcId="{2AE5F00B-28EF-44BA-BE86-F8ACA54C1A74}" destId="{4B188144-60F2-4760-9D97-F12E5C2F3500}" srcOrd="0" destOrd="0" presId="urn:microsoft.com/office/officeart/2005/8/layout/hierarchy4"/>
    <dgm:cxn modelId="{A1A508C7-1E4B-46EC-97CB-6702DD31A220}" type="presOf" srcId="{5EC26AC7-B4B0-48A8-8988-3E3842881576}" destId="{28BCAB31-0D09-40E5-BA88-10EECD53E671}" srcOrd="0" destOrd="0" presId="urn:microsoft.com/office/officeart/2005/8/layout/hierarchy4"/>
    <dgm:cxn modelId="{00E650AD-00C4-4B7A-8460-2C730CCD8162}" srcId="{5EC26AC7-B4B0-48A8-8988-3E3842881576}" destId="{1BF0E9EF-AA9E-403A-BBBD-33A57DA55DB9}" srcOrd="0" destOrd="0" parTransId="{059D1868-653B-4D3D-B069-0AA1455CBE5A}" sibTransId="{87C81B14-0942-44DE-B401-AC885D174B29}"/>
    <dgm:cxn modelId="{4FBA2D0D-3D2E-4FF4-956B-CDFAD6BAB5AD}" srcId="{2AE5F00B-28EF-44BA-BE86-F8ACA54C1A74}" destId="{360F2724-72EE-4121-BBA2-08E0C931B017}" srcOrd="0" destOrd="0" parTransId="{AB349C45-AC0B-4C9F-AACC-A7338DD48848}" sibTransId="{8DA3C035-DFBF-4A68-A28E-78F1AD136D91}"/>
    <dgm:cxn modelId="{7014134E-EE49-4607-AA53-34FAEED1FF2C}" type="presOf" srcId="{360F2724-72EE-4121-BBA2-08E0C931B017}" destId="{6F1E93A1-8237-4A4B-A05F-E95A2A61A8F6}" srcOrd="0" destOrd="0" presId="urn:microsoft.com/office/officeart/2005/8/layout/hierarchy4"/>
    <dgm:cxn modelId="{275CDF83-5A30-4D02-B36E-1F9186DC45F2}" type="presOf" srcId="{1BF0E9EF-AA9E-403A-BBBD-33A57DA55DB9}" destId="{15CF07B8-78FD-4096-800C-E8533E6EE68F}" srcOrd="0" destOrd="0" presId="urn:microsoft.com/office/officeart/2005/8/layout/hierarchy4"/>
    <dgm:cxn modelId="{A8A47237-45EF-4C12-9B4B-3C7B3B59D38A}" type="presOf" srcId="{6BAEC701-0EB6-4B41-BBC9-793832A3E44A}" destId="{A8BDD194-945D-4E0D-9312-AF102466869C}" srcOrd="0" destOrd="0" presId="urn:microsoft.com/office/officeart/2005/8/layout/hierarchy4"/>
    <dgm:cxn modelId="{B3B3DA21-AEFA-4494-99BE-202825C47D65}" srcId="{1BF0E9EF-AA9E-403A-BBBD-33A57DA55DB9}" destId="{5DEFB7A7-6830-4383-B4AE-E72BE31A0200}" srcOrd="0" destOrd="0" parTransId="{14CE8F69-3C47-4124-B36F-BFC1402C675F}" sibTransId="{C996316C-26E6-4258-A350-19C702CF7A53}"/>
    <dgm:cxn modelId="{F875AB4B-4CCE-42FA-9303-1CAA01125863}" type="presParOf" srcId="{28BCAB31-0D09-40E5-BA88-10EECD53E671}" destId="{C2B95B07-EAF6-422A-AF59-C23E7B63F48C}" srcOrd="0" destOrd="0" presId="urn:microsoft.com/office/officeart/2005/8/layout/hierarchy4"/>
    <dgm:cxn modelId="{84CAC5AB-DF02-4C86-92A9-AB40C7D9C76F}" type="presParOf" srcId="{C2B95B07-EAF6-422A-AF59-C23E7B63F48C}" destId="{15CF07B8-78FD-4096-800C-E8533E6EE68F}" srcOrd="0" destOrd="0" presId="urn:microsoft.com/office/officeart/2005/8/layout/hierarchy4"/>
    <dgm:cxn modelId="{175E0427-F7D5-4C72-8C23-69C658C6C59C}" type="presParOf" srcId="{C2B95B07-EAF6-422A-AF59-C23E7B63F48C}" destId="{7DE553FB-01FC-41BC-9E24-C25E6E11B0A7}" srcOrd="1" destOrd="0" presId="urn:microsoft.com/office/officeart/2005/8/layout/hierarchy4"/>
    <dgm:cxn modelId="{29CEBE5B-9AC6-4069-ADC1-B022E7E6C151}" type="presParOf" srcId="{C2B95B07-EAF6-422A-AF59-C23E7B63F48C}" destId="{B1E2FADF-6CBF-4EDA-B978-BBD1D5D1457A}" srcOrd="2" destOrd="0" presId="urn:microsoft.com/office/officeart/2005/8/layout/hierarchy4"/>
    <dgm:cxn modelId="{5C90C5BF-EC9A-4D61-B1C4-116CFF099728}" type="presParOf" srcId="{B1E2FADF-6CBF-4EDA-B978-BBD1D5D1457A}" destId="{05CD3F45-0EF5-4C03-84FE-29DBB45C7D61}" srcOrd="0" destOrd="0" presId="urn:microsoft.com/office/officeart/2005/8/layout/hierarchy4"/>
    <dgm:cxn modelId="{CFCB01DA-2877-46D6-9F27-9D4C89B78712}" type="presParOf" srcId="{05CD3F45-0EF5-4C03-84FE-29DBB45C7D61}" destId="{C456DBC7-DB6A-45CE-9EDE-B078AD14C1FA}" srcOrd="0" destOrd="0" presId="urn:microsoft.com/office/officeart/2005/8/layout/hierarchy4"/>
    <dgm:cxn modelId="{431AEF8C-23E9-4895-A534-FE400278988F}" type="presParOf" srcId="{05CD3F45-0EF5-4C03-84FE-29DBB45C7D61}" destId="{826AB5DC-3CCA-4315-A901-C8FB85E1A059}" srcOrd="1" destOrd="0" presId="urn:microsoft.com/office/officeart/2005/8/layout/hierarchy4"/>
    <dgm:cxn modelId="{B472DC8B-0E96-4C72-9C3A-2198D33CA180}" type="presParOf" srcId="{05CD3F45-0EF5-4C03-84FE-29DBB45C7D61}" destId="{DB07978E-7EA9-4940-BC3D-ABFD10ABD551}" srcOrd="2" destOrd="0" presId="urn:microsoft.com/office/officeart/2005/8/layout/hierarchy4"/>
    <dgm:cxn modelId="{84D7F5E1-59FD-43FE-BC61-4A33D2DD6A6C}" type="presParOf" srcId="{DB07978E-7EA9-4940-BC3D-ABFD10ABD551}" destId="{15F39081-026E-4468-AEAF-3067DFEE74FF}" srcOrd="0" destOrd="0" presId="urn:microsoft.com/office/officeart/2005/8/layout/hierarchy4"/>
    <dgm:cxn modelId="{228A64B8-26FC-468E-924C-B4089831BE07}" type="presParOf" srcId="{15F39081-026E-4468-AEAF-3067DFEE74FF}" destId="{4B188144-60F2-4760-9D97-F12E5C2F3500}" srcOrd="0" destOrd="0" presId="urn:microsoft.com/office/officeart/2005/8/layout/hierarchy4"/>
    <dgm:cxn modelId="{3EA2104B-FCC6-44B4-B04B-14AAC1395400}" type="presParOf" srcId="{15F39081-026E-4468-AEAF-3067DFEE74FF}" destId="{F84522D7-EBDB-4048-85D5-C254F8587516}" srcOrd="1" destOrd="0" presId="urn:microsoft.com/office/officeart/2005/8/layout/hierarchy4"/>
    <dgm:cxn modelId="{29E8E82D-8538-4ABD-9D5B-180261B40389}" type="presParOf" srcId="{15F39081-026E-4468-AEAF-3067DFEE74FF}" destId="{F5792EF0-DF54-4B33-9F19-4831A0630EB4}" srcOrd="2" destOrd="0" presId="urn:microsoft.com/office/officeart/2005/8/layout/hierarchy4"/>
    <dgm:cxn modelId="{94E42E89-46DF-4566-BCB5-1FB70255B744}" type="presParOf" srcId="{F5792EF0-DF54-4B33-9F19-4831A0630EB4}" destId="{A86E6280-9413-41CE-B2B0-1248219CA91C}" srcOrd="0" destOrd="0" presId="urn:microsoft.com/office/officeart/2005/8/layout/hierarchy4"/>
    <dgm:cxn modelId="{65846E0A-2FCC-4058-8853-A27E6F296C13}" type="presParOf" srcId="{A86E6280-9413-41CE-B2B0-1248219CA91C}" destId="{6F1E93A1-8237-4A4B-A05F-E95A2A61A8F6}" srcOrd="0" destOrd="0" presId="urn:microsoft.com/office/officeart/2005/8/layout/hierarchy4"/>
    <dgm:cxn modelId="{D96FF124-45E9-4AFA-B0C3-903B65F17B56}" type="presParOf" srcId="{A86E6280-9413-41CE-B2B0-1248219CA91C}" destId="{4511A2B0-F045-4E11-AA1A-11D4CA70153C}" srcOrd="1" destOrd="0" presId="urn:microsoft.com/office/officeart/2005/8/layout/hierarchy4"/>
    <dgm:cxn modelId="{AF9FBF40-1BCE-45E0-9101-07D28D737D72}" type="presParOf" srcId="{F5792EF0-DF54-4B33-9F19-4831A0630EB4}" destId="{F7BFE998-7819-41E5-BC7A-72DC8D3665AE}" srcOrd="1" destOrd="0" presId="urn:microsoft.com/office/officeart/2005/8/layout/hierarchy4"/>
    <dgm:cxn modelId="{18D8602B-4E7D-40FF-8B75-9B4523C07012}" type="presParOf" srcId="{F5792EF0-DF54-4B33-9F19-4831A0630EB4}" destId="{93435940-C636-4DD2-9B17-E81DAEC9050B}" srcOrd="2" destOrd="0" presId="urn:microsoft.com/office/officeart/2005/8/layout/hierarchy4"/>
    <dgm:cxn modelId="{80B9D39A-162E-4F6C-BCCF-E359F187D9DA}" type="presParOf" srcId="{93435940-C636-4DD2-9B17-E81DAEC9050B}" destId="{A8BDD194-945D-4E0D-9312-AF102466869C}" srcOrd="0" destOrd="0" presId="urn:microsoft.com/office/officeart/2005/8/layout/hierarchy4"/>
    <dgm:cxn modelId="{8963901A-9D23-4924-AD12-FCDD73C82E59}" type="presParOf" srcId="{93435940-C636-4DD2-9B17-E81DAEC9050B}" destId="{DF0F8D31-1600-4EE4-941D-F68498DF37B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F07B8-78FD-4096-800C-E8533E6EE68F}">
      <dsp:nvSpPr>
        <dsp:cNvPr id="0" name=""/>
        <dsp:cNvSpPr/>
      </dsp:nvSpPr>
      <dsp:spPr>
        <a:xfrm>
          <a:off x="1069" y="1562"/>
          <a:ext cx="6025973" cy="10272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300" kern="1200" smtClean="0"/>
            <a:t>Poliszacharid (szénhidrát)</a:t>
          </a:r>
          <a:endParaRPr lang="hu-HU" sz="4300" kern="1200"/>
        </a:p>
      </dsp:txBody>
      <dsp:txXfrm>
        <a:off x="31157" y="31650"/>
        <a:ext cx="5965797" cy="967105"/>
      </dsp:txXfrm>
    </dsp:sp>
    <dsp:sp modelId="{C456DBC7-DB6A-45CE-9EDE-B078AD14C1FA}">
      <dsp:nvSpPr>
        <dsp:cNvPr id="0" name=""/>
        <dsp:cNvSpPr/>
      </dsp:nvSpPr>
      <dsp:spPr>
        <a:xfrm>
          <a:off x="1069" y="1108539"/>
          <a:ext cx="6025973" cy="102728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smtClean="0"/>
            <a:t>Sok glükóz (szőlőcukor) egységből épül fel</a:t>
          </a:r>
          <a:br>
            <a:rPr lang="hu-HU" sz="2600" kern="1200" dirty="0" smtClean="0"/>
          </a:br>
          <a:r>
            <a:rPr lang="hu-HU" sz="2600" kern="1200" dirty="0" smtClean="0"/>
            <a:t>kémiai képlete (C</a:t>
          </a:r>
          <a:r>
            <a:rPr lang="hu-HU" sz="2600" kern="1200" baseline="-25000" dirty="0" smtClean="0"/>
            <a:t>6</a:t>
          </a:r>
          <a:r>
            <a:rPr lang="hu-HU" sz="2600" kern="1200" dirty="0" smtClean="0"/>
            <a:t>H</a:t>
          </a:r>
          <a:r>
            <a:rPr lang="hu-HU" sz="2600" kern="1200" baseline="-25000" dirty="0" smtClean="0"/>
            <a:t>10</a:t>
          </a:r>
          <a:r>
            <a:rPr lang="hu-HU" sz="2600" kern="1200" dirty="0" smtClean="0"/>
            <a:t>O</a:t>
          </a:r>
          <a:r>
            <a:rPr lang="hu-HU" sz="2600" kern="1200" baseline="-25000" dirty="0" smtClean="0"/>
            <a:t>5</a:t>
          </a:r>
          <a:r>
            <a:rPr lang="hu-HU" sz="2600" kern="1200" dirty="0" smtClean="0"/>
            <a:t>)</a:t>
          </a:r>
          <a:r>
            <a:rPr lang="hu-HU" sz="2600" kern="1200" baseline="-25000" dirty="0" smtClean="0"/>
            <a:t>n </a:t>
          </a:r>
          <a:endParaRPr lang="hu-HU" sz="2600" kern="1200" dirty="0"/>
        </a:p>
      </dsp:txBody>
      <dsp:txXfrm>
        <a:off x="31157" y="1138627"/>
        <a:ext cx="5965797" cy="967105"/>
      </dsp:txXfrm>
    </dsp:sp>
    <dsp:sp modelId="{4B188144-60F2-4760-9D97-F12E5C2F3500}">
      <dsp:nvSpPr>
        <dsp:cNvPr id="0" name=""/>
        <dsp:cNvSpPr/>
      </dsp:nvSpPr>
      <dsp:spPr>
        <a:xfrm>
          <a:off x="1069" y="2215516"/>
          <a:ext cx="6025973" cy="102728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smtClean="0"/>
            <a:t>kétféle makromolekula alkotja</a:t>
          </a:r>
        </a:p>
      </dsp:txBody>
      <dsp:txXfrm>
        <a:off x="31157" y="2245604"/>
        <a:ext cx="5965797" cy="967105"/>
      </dsp:txXfrm>
    </dsp:sp>
    <dsp:sp modelId="{6F1E93A1-8237-4A4B-A05F-E95A2A61A8F6}">
      <dsp:nvSpPr>
        <dsp:cNvPr id="0" name=""/>
        <dsp:cNvSpPr/>
      </dsp:nvSpPr>
      <dsp:spPr>
        <a:xfrm>
          <a:off x="1069" y="3322494"/>
          <a:ext cx="2981678" cy="10272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err="1" smtClean="0"/>
            <a:t>amilóz</a:t>
          </a:r>
          <a:endParaRPr lang="hu-HU" sz="2600" kern="1200" dirty="0"/>
        </a:p>
      </dsp:txBody>
      <dsp:txXfrm>
        <a:off x="31157" y="3352582"/>
        <a:ext cx="2921502" cy="967105"/>
      </dsp:txXfrm>
    </dsp:sp>
    <dsp:sp modelId="{A8BDD194-945D-4E0D-9312-AF102466869C}">
      <dsp:nvSpPr>
        <dsp:cNvPr id="0" name=""/>
        <dsp:cNvSpPr/>
      </dsp:nvSpPr>
      <dsp:spPr>
        <a:xfrm>
          <a:off x="3045364" y="3322494"/>
          <a:ext cx="2981678" cy="10272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smtClean="0"/>
            <a:t>amilopektin</a:t>
          </a:r>
          <a:endParaRPr lang="hu-HU" sz="2600" kern="1200" dirty="0"/>
        </a:p>
      </dsp:txBody>
      <dsp:txXfrm>
        <a:off x="3075452" y="3352582"/>
        <a:ext cx="2921502" cy="967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03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409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255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559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04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413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340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265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882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291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69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3021B-5A23-4717-B18F-57CD1C931838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40B05-86F3-4914-9DA2-DC872F74C4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626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Tanulj Velünk!</a:t>
            </a:r>
            <a:b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</a:br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1. </a:t>
            </a:r>
            <a:b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</a:br>
            <a:r>
              <a:rPr lang="hu-HU" dirty="0" smtClean="0">
                <a:solidFill>
                  <a:srgbClr val="663300"/>
                </a:solidFill>
                <a:latin typeface="Ideal Sans Pro" pitchFamily="50" charset="0"/>
                <a:cs typeface="Ideal Sans Pro" pitchFamily="50" charset="0"/>
              </a:rPr>
              <a:t>A keményítő</a:t>
            </a:r>
            <a:endParaRPr lang="hu-HU" dirty="0">
              <a:solidFill>
                <a:srgbClr val="663300"/>
              </a:solidFill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663300"/>
                </a:solidFill>
                <a:latin typeface="Ideal Sans Pro" pitchFamily="50" charset="0"/>
                <a:cs typeface="Ideal Sans Pro" pitchFamily="50" charset="0"/>
              </a:rPr>
              <a:t>Hogyan készítsünk gumicukrot?</a:t>
            </a:r>
            <a:endParaRPr lang="hu-HU" dirty="0">
              <a:solidFill>
                <a:srgbClr val="663300"/>
              </a:solidFill>
              <a:latin typeface="Ideal Sans Pro" pitchFamily="50" charset="0"/>
              <a:cs typeface="Ideal Sans Pro" pitchFamily="50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1103" y="80963"/>
            <a:ext cx="2513793" cy="68580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01" y="4414896"/>
            <a:ext cx="2642904" cy="264290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90" y="2665298"/>
            <a:ext cx="1283246" cy="12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5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Milyen kémiai anyag a keményítő?</a:t>
            </a: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graphicFrame>
        <p:nvGraphicFramePr>
          <p:cNvPr id="21" name="Tartalom helye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892601"/>
              </p:ext>
            </p:extLst>
          </p:nvPr>
        </p:nvGraphicFramePr>
        <p:xfrm>
          <a:off x="2529669" y="1819123"/>
          <a:ext cx="602811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églalap 7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251" y="23669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4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Milyen kémiai anyag a keményítő?</a:t>
            </a: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type="body" idx="1"/>
          </p:nvPr>
        </p:nvSpPr>
        <p:spPr>
          <a:xfrm>
            <a:off x="839788" y="1784099"/>
            <a:ext cx="5157787" cy="823912"/>
          </a:xfrm>
        </p:spPr>
        <p:txBody>
          <a:bodyPr>
            <a:normAutofit/>
          </a:bodyPr>
          <a:lstStyle/>
          <a:p>
            <a:r>
              <a:rPr lang="hu-HU" sz="3200" b="0" dirty="0" err="1" smtClean="0">
                <a:solidFill>
                  <a:srgbClr val="663300"/>
                </a:solidFill>
              </a:rPr>
              <a:t>Amilóz</a:t>
            </a:r>
            <a:r>
              <a:rPr lang="hu-HU" sz="3200" b="0" dirty="0" smtClean="0">
                <a:solidFill>
                  <a:srgbClr val="663300"/>
                </a:solidFill>
              </a:rPr>
              <a:t>: kb. 20%</a:t>
            </a:r>
            <a:endParaRPr lang="hu-HU" sz="3200" b="0" dirty="0">
              <a:solidFill>
                <a:srgbClr val="663300"/>
              </a:solidFill>
            </a:endParaRPr>
          </a:p>
        </p:txBody>
      </p:sp>
      <p:pic>
        <p:nvPicPr>
          <p:cNvPr id="3" name="Tartalom helye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1" y="2899877"/>
            <a:ext cx="5157787" cy="2092753"/>
          </a:xfrm>
        </p:spPr>
      </p:pic>
      <p:sp>
        <p:nvSpPr>
          <p:cNvPr id="4" name="Szöveg helye 3"/>
          <p:cNvSpPr>
            <a:spLocks noGrp="1"/>
          </p:cNvSpPr>
          <p:nvPr>
            <p:ph type="body" sz="quarter" idx="3"/>
          </p:nvPr>
        </p:nvSpPr>
        <p:spPr>
          <a:xfrm>
            <a:off x="6096000" y="1784099"/>
            <a:ext cx="5183188" cy="823912"/>
          </a:xfrm>
        </p:spPr>
        <p:txBody>
          <a:bodyPr/>
          <a:lstStyle/>
          <a:p>
            <a:r>
              <a:rPr lang="hu-HU" sz="3200" b="0" dirty="0" err="1" smtClean="0">
                <a:solidFill>
                  <a:srgbClr val="663300"/>
                </a:solidFill>
              </a:rPr>
              <a:t>Amilopektin</a:t>
            </a:r>
            <a:r>
              <a:rPr lang="hu-HU" sz="3200" b="0" dirty="0" smtClean="0">
                <a:solidFill>
                  <a:srgbClr val="663300"/>
                </a:solidFill>
              </a:rPr>
              <a:t>: kb. 80%</a:t>
            </a:r>
            <a:endParaRPr lang="hu-HU" sz="3200" b="0" dirty="0">
              <a:solidFill>
                <a:srgbClr val="6633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251" y="236690"/>
            <a:ext cx="1800000" cy="1800000"/>
          </a:xfrm>
          <a:prstGeom prst="rect">
            <a:avLst/>
          </a:prstGeom>
        </p:spPr>
      </p:pic>
      <p:pic>
        <p:nvPicPr>
          <p:cNvPr id="11" name="Tartalom helye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66" y="2608011"/>
            <a:ext cx="4628334" cy="3684588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582257" y="4931911"/>
            <a:ext cx="1505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C5D66B"/>
                </a:solidFill>
              </a:rPr>
              <a:t>Glükóz egység</a:t>
            </a:r>
            <a:endParaRPr lang="hu-HU" dirty="0"/>
          </a:p>
        </p:txBody>
      </p:sp>
      <p:sp>
        <p:nvSpPr>
          <p:cNvPr id="12" name="Téglalap 11"/>
          <p:cNvSpPr/>
          <p:nvPr/>
        </p:nvSpPr>
        <p:spPr>
          <a:xfrm>
            <a:off x="6944866" y="4992630"/>
            <a:ext cx="1505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C5D66B"/>
                </a:solidFill>
              </a:rPr>
              <a:t>Glükóz egység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12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Mire használjuk a keményítőt?</a:t>
            </a: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 smtClean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  <a:p>
            <a:pPr marL="0" indent="0">
              <a:buNone/>
            </a:pP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Szőlőcukorgyártás</a:t>
            </a:r>
          </a:p>
          <a:p>
            <a:pPr marL="0" indent="0">
              <a:buNone/>
            </a:pPr>
            <a:endParaRPr lang="hu-HU" dirty="0">
              <a:solidFill>
                <a:srgbClr val="663300"/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Ételsűrítés</a:t>
            </a:r>
          </a:p>
          <a:p>
            <a:endParaRPr lang="hu-HU" dirty="0">
              <a:solidFill>
                <a:srgbClr val="663300"/>
              </a:solidFill>
            </a:endParaRPr>
          </a:p>
          <a:p>
            <a:r>
              <a:rPr lang="hu-HU" dirty="0">
                <a:solidFill>
                  <a:srgbClr val="663300"/>
                </a:solidFill>
              </a:rPr>
              <a:t>Alkoholgyártás</a:t>
            </a:r>
          </a:p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270164"/>
            <a:ext cx="1800000" cy="180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80" y="1825625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Miből áll a gumicukor?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523702" y="1825625"/>
            <a:ext cx="5496098" cy="4351338"/>
          </a:xfrm>
        </p:spPr>
        <p:txBody>
          <a:bodyPr/>
          <a:lstStyle/>
          <a:p>
            <a:endParaRPr lang="hu-H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Keményítőszörp (szőlőcukorszirup)</a:t>
            </a:r>
          </a:p>
          <a:p>
            <a:endParaRPr lang="hu-HU" dirty="0" smtClean="0">
              <a:solidFill>
                <a:srgbClr val="663300"/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Zselatin</a:t>
            </a:r>
          </a:p>
          <a:p>
            <a:endParaRPr lang="hu-HU" dirty="0" smtClean="0">
              <a:solidFill>
                <a:srgbClr val="663300"/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Színezék</a:t>
            </a:r>
            <a:endParaRPr lang="hu-HU" dirty="0">
              <a:solidFill>
                <a:srgbClr val="663300"/>
              </a:solidFill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1986"/>
            <a:ext cx="5181600" cy="3458616"/>
          </a:xfrm>
        </p:spPr>
      </p:pic>
      <p:sp>
        <p:nvSpPr>
          <p:cNvPr id="6" name="Téglalap 5"/>
          <p:cNvSpPr/>
          <p:nvPr/>
        </p:nvSpPr>
        <p:spPr>
          <a:xfrm>
            <a:off x="0" y="-24938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4" y="127906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Hogyan készül a gumicukor?</a:t>
            </a: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7" y="1690688"/>
            <a:ext cx="7200000" cy="4803850"/>
          </a:xfrm>
        </p:spPr>
      </p:pic>
      <p:sp>
        <p:nvSpPr>
          <p:cNvPr id="4" name="Téglalap 3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080" y="5340927"/>
            <a:ext cx="1800000" cy="1800000"/>
          </a:xfrm>
          <a:prstGeom prst="rect">
            <a:avLst/>
          </a:prstGeom>
        </p:spPr>
      </p:pic>
      <p:sp>
        <p:nvSpPr>
          <p:cNvPr id="18" name="Téglalap 17"/>
          <p:cNvSpPr/>
          <p:nvPr/>
        </p:nvSpPr>
        <p:spPr>
          <a:xfrm>
            <a:off x="622068" y="2965138"/>
            <a:ext cx="20621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dirty="0">
                <a:solidFill>
                  <a:srgbClr val="C5D66B"/>
                </a:solidFill>
                <a:latin typeface="Ideal Sans Pro" pitchFamily="50" charset="0"/>
                <a:ea typeface="+mj-ea"/>
                <a:cs typeface="Ideal Sans Pro" pitchFamily="50" charset="0"/>
              </a:rPr>
              <a:t>Hozzávalók</a:t>
            </a:r>
            <a:endParaRPr lang="hu-HU" sz="3000" dirty="0"/>
          </a:p>
        </p:txBody>
      </p:sp>
      <p:sp>
        <p:nvSpPr>
          <p:cNvPr id="21" name="Téglalap 20"/>
          <p:cNvSpPr/>
          <p:nvPr/>
        </p:nvSpPr>
        <p:spPr>
          <a:xfrm>
            <a:off x="2684171" y="4831595"/>
            <a:ext cx="31574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000" dirty="0" smtClean="0">
                <a:solidFill>
                  <a:srgbClr val="C00000"/>
                </a:solidFill>
                <a:latin typeface="Ideal Sans Pro" pitchFamily="50" charset="0"/>
                <a:ea typeface="+mj-ea"/>
                <a:cs typeface="Ideal Sans Pro" pitchFamily="50" charset="0"/>
              </a:rPr>
              <a:t>1      2    3    4</a:t>
            </a:r>
            <a:endParaRPr lang="hu-HU" sz="3000" dirty="0">
              <a:solidFill>
                <a:srgbClr val="C00000"/>
              </a:solidFill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7964107" y="2091026"/>
            <a:ext cx="365708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000" dirty="0" smtClean="0">
                <a:solidFill>
                  <a:srgbClr val="663300"/>
                </a:solidFill>
                <a:latin typeface="Ideal Sans Pro" pitchFamily="50" charset="0"/>
                <a:ea typeface="+mj-ea"/>
                <a:cs typeface="Ideal Sans Pro" pitchFamily="50" charset="0"/>
              </a:rPr>
              <a:t>1: színes szörp, </a:t>
            </a:r>
            <a:r>
              <a:rPr lang="hu-HU" sz="3000" dirty="0">
                <a:solidFill>
                  <a:srgbClr val="663300"/>
                </a:solidFill>
                <a:latin typeface="Ideal Sans Pro" pitchFamily="50" charset="0"/>
                <a:cs typeface="Ideal Sans Pro" pitchFamily="50" charset="0"/>
              </a:rPr>
              <a:t>60 ml </a:t>
            </a:r>
            <a:endParaRPr lang="hu-HU" sz="3000" dirty="0" smtClean="0">
              <a:solidFill>
                <a:srgbClr val="663300"/>
              </a:solidFill>
              <a:latin typeface="Ideal Sans Pro" pitchFamily="50" charset="0"/>
              <a:ea typeface="+mj-ea"/>
              <a:cs typeface="Ideal Sans Pro" pitchFamily="50" charset="0"/>
            </a:endParaRPr>
          </a:p>
          <a:p>
            <a:endParaRPr lang="hu-HU" sz="3000" dirty="0">
              <a:solidFill>
                <a:srgbClr val="663300"/>
              </a:solidFill>
              <a:latin typeface="Ideal Sans Pro" pitchFamily="50" charset="0"/>
              <a:ea typeface="+mj-ea"/>
              <a:cs typeface="Ideal Sans Pro" pitchFamily="50" charset="0"/>
            </a:endParaRPr>
          </a:p>
          <a:p>
            <a:r>
              <a:rPr lang="hu-HU" sz="3000" dirty="0" smtClean="0">
                <a:solidFill>
                  <a:srgbClr val="663300"/>
                </a:solidFill>
                <a:latin typeface="Ideal Sans Pro" pitchFamily="50" charset="0"/>
                <a:ea typeface="+mj-ea"/>
                <a:cs typeface="Ideal Sans Pro" pitchFamily="50" charset="0"/>
              </a:rPr>
              <a:t>2. zselatin, </a:t>
            </a:r>
            <a:r>
              <a:rPr lang="hu-HU" sz="3000" dirty="0">
                <a:solidFill>
                  <a:srgbClr val="663300"/>
                </a:solidFill>
                <a:latin typeface="Ideal Sans Pro" pitchFamily="50" charset="0"/>
                <a:cs typeface="Ideal Sans Pro" pitchFamily="50" charset="0"/>
              </a:rPr>
              <a:t>8 g </a:t>
            </a:r>
            <a:endParaRPr lang="hu-HU" sz="3000" dirty="0" smtClean="0">
              <a:solidFill>
                <a:srgbClr val="663300"/>
              </a:solidFill>
              <a:latin typeface="Ideal Sans Pro" pitchFamily="50" charset="0"/>
              <a:ea typeface="+mj-ea"/>
              <a:cs typeface="Ideal Sans Pro" pitchFamily="50" charset="0"/>
            </a:endParaRPr>
          </a:p>
          <a:p>
            <a:endParaRPr lang="hu-HU" sz="3000" dirty="0">
              <a:solidFill>
                <a:srgbClr val="663300"/>
              </a:solidFill>
              <a:latin typeface="Ideal Sans Pro" pitchFamily="50" charset="0"/>
              <a:ea typeface="+mj-ea"/>
              <a:cs typeface="Ideal Sans Pro" pitchFamily="50" charset="0"/>
            </a:endParaRPr>
          </a:p>
          <a:p>
            <a:r>
              <a:rPr lang="hu-HU" sz="3000" dirty="0" smtClean="0">
                <a:solidFill>
                  <a:srgbClr val="663300"/>
                </a:solidFill>
                <a:latin typeface="Ideal Sans Pro" pitchFamily="50" charset="0"/>
                <a:ea typeface="+mj-ea"/>
                <a:cs typeface="Ideal Sans Pro" pitchFamily="50" charset="0"/>
              </a:rPr>
              <a:t>3. keményítő, 18 g</a:t>
            </a:r>
          </a:p>
          <a:p>
            <a:endParaRPr lang="hu-HU" sz="3000" dirty="0">
              <a:solidFill>
                <a:srgbClr val="663300"/>
              </a:solidFill>
              <a:latin typeface="Ideal Sans Pro" pitchFamily="50" charset="0"/>
              <a:ea typeface="+mj-ea"/>
              <a:cs typeface="Ideal Sans Pro" pitchFamily="50" charset="0"/>
            </a:endParaRPr>
          </a:p>
          <a:p>
            <a:r>
              <a:rPr lang="hu-HU" sz="3000" dirty="0" smtClean="0">
                <a:solidFill>
                  <a:srgbClr val="663300"/>
                </a:solidFill>
                <a:latin typeface="Ideal Sans Pro" pitchFamily="50" charset="0"/>
                <a:ea typeface="+mj-ea"/>
                <a:cs typeface="Ideal Sans Pro" pitchFamily="50" charset="0"/>
              </a:rPr>
              <a:t>4. víz, 60 ml</a:t>
            </a:r>
            <a:endParaRPr lang="hu-HU" sz="3000" dirty="0">
              <a:solidFill>
                <a:srgbClr val="663300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09" y="652967"/>
            <a:ext cx="1283246" cy="12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Hogyan készül a gumicukor?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6238702" y="1826419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 smtClean="0">
                <a:solidFill>
                  <a:srgbClr val="663300"/>
                </a:solidFill>
              </a:rPr>
              <a:t>Keverd össze alaposan a hozzávalókat a zselatin nélkül</a:t>
            </a:r>
          </a:p>
          <a:p>
            <a:pPr marL="514350" indent="-514350">
              <a:buFont typeface="+mj-lt"/>
              <a:buAutoNum type="arabicPeriod"/>
            </a:pPr>
            <a:endParaRPr lang="hu-HU" dirty="0">
              <a:solidFill>
                <a:srgbClr val="6633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dirty="0" smtClean="0">
                <a:solidFill>
                  <a:srgbClr val="663300"/>
                </a:solidFill>
              </a:rPr>
              <a:t>Főzd addig, amíg szilárdulni kezd</a:t>
            </a:r>
          </a:p>
          <a:p>
            <a:pPr marL="514350" indent="-514350">
              <a:buFont typeface="+mj-lt"/>
              <a:buAutoNum type="arabicPeriod"/>
            </a:pPr>
            <a:endParaRPr lang="hu-HU" dirty="0">
              <a:solidFill>
                <a:srgbClr val="6633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dirty="0" smtClean="0">
                <a:solidFill>
                  <a:srgbClr val="663300"/>
                </a:solidFill>
              </a:rPr>
              <a:t>Add hozzá a zselatint</a:t>
            </a:r>
          </a:p>
          <a:p>
            <a:pPr marL="514350" indent="-514350">
              <a:buFont typeface="+mj-lt"/>
              <a:buAutoNum type="arabicPeriod"/>
            </a:pPr>
            <a:endParaRPr lang="hu-HU" dirty="0">
              <a:solidFill>
                <a:srgbClr val="6633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dirty="0" smtClean="0">
                <a:solidFill>
                  <a:srgbClr val="663300"/>
                </a:solidFill>
              </a:rPr>
              <a:t>Alaposan keverd össze</a:t>
            </a:r>
          </a:p>
          <a:p>
            <a:pPr marL="514350" indent="-514350">
              <a:buFont typeface="+mj-lt"/>
              <a:buAutoNum type="arabicPeriod"/>
            </a:pPr>
            <a:endParaRPr lang="hu-HU" dirty="0" smtClean="0">
              <a:solidFill>
                <a:srgbClr val="6633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dirty="0" err="1" smtClean="0">
                <a:solidFill>
                  <a:srgbClr val="663300"/>
                </a:solidFill>
              </a:rPr>
              <a:t>Öntsd</a:t>
            </a:r>
            <a:r>
              <a:rPr lang="hu-HU" dirty="0" smtClean="0">
                <a:solidFill>
                  <a:srgbClr val="663300"/>
                </a:solidFill>
              </a:rPr>
              <a:t> formába és tedd a hűtőbe</a:t>
            </a:r>
            <a:endParaRPr lang="hu-HU" dirty="0">
              <a:solidFill>
                <a:srgbClr val="6633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327563" y="1621791"/>
            <a:ext cx="408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663300"/>
                </a:solidFill>
              </a:rPr>
              <a:t>Nézd meg a kisfilmet!</a:t>
            </a:r>
            <a:endParaRPr lang="hu-HU" dirty="0">
              <a:solidFill>
                <a:srgbClr val="66330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" y="5301977"/>
            <a:ext cx="1283246" cy="128324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389" y="6457"/>
            <a:ext cx="1800000" cy="1800000"/>
          </a:xfrm>
          <a:prstGeom prst="rect">
            <a:avLst/>
          </a:prstGeom>
        </p:spPr>
      </p:pic>
      <p:pic>
        <p:nvPicPr>
          <p:cNvPr id="8" name="kemenyito_jo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0574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4413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Mi történik?</a:t>
            </a: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115" r="18009" b="10117"/>
          <a:stretch/>
        </p:blipFill>
        <p:spPr>
          <a:xfrm>
            <a:off x="448886" y="1785116"/>
            <a:ext cx="4397434" cy="4285801"/>
          </a:xfrm>
          <a:prstGeom prst="rect">
            <a:avLst/>
          </a:prstGeom>
        </p:spPr>
      </p:pic>
      <p:sp>
        <p:nvSpPr>
          <p:cNvPr id="7" name="Tartalom helye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u-HU" sz="2400" dirty="0" smtClean="0">
                <a:solidFill>
                  <a:srgbClr val="663300"/>
                </a:solidFill>
              </a:rPr>
              <a:t>A vízzel elkevert keményítő hő hatására duzzadni kezd, azaz vizet vesz fel, „</a:t>
            </a:r>
            <a:r>
              <a:rPr lang="hu-HU" sz="2400" dirty="0" err="1" smtClean="0">
                <a:solidFill>
                  <a:srgbClr val="C5D66B"/>
                </a:solidFill>
              </a:rPr>
              <a:t>csirízesedik</a:t>
            </a:r>
            <a:r>
              <a:rPr lang="hu-HU" sz="2400" dirty="0" smtClean="0">
                <a:solidFill>
                  <a:srgbClr val="663300"/>
                </a:solidFill>
              </a:rPr>
              <a:t>” (ragacsossá válik, ragasztani is lehet vele)</a:t>
            </a:r>
          </a:p>
          <a:p>
            <a:endParaRPr lang="hu-HU" sz="2400" dirty="0"/>
          </a:p>
          <a:p>
            <a:r>
              <a:rPr lang="hu-HU" sz="2400" dirty="0" smtClean="0">
                <a:solidFill>
                  <a:srgbClr val="663300"/>
                </a:solidFill>
              </a:rPr>
              <a:t>Ez főként az </a:t>
            </a:r>
            <a:r>
              <a:rPr lang="hu-HU" sz="2400" dirty="0" err="1" smtClean="0">
                <a:solidFill>
                  <a:srgbClr val="C5D66B"/>
                </a:solidFill>
              </a:rPr>
              <a:t>amilopektin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663300"/>
                </a:solidFill>
              </a:rPr>
              <a:t>összetevőjének köszönhető</a:t>
            </a:r>
          </a:p>
          <a:p>
            <a:pPr marL="0" indent="0">
              <a:buNone/>
            </a:pPr>
            <a:endParaRPr lang="hu-H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u-HU" sz="2400" dirty="0" err="1" smtClean="0">
                <a:solidFill>
                  <a:srgbClr val="663300"/>
                </a:solidFill>
              </a:rPr>
              <a:t>Amilopektin</a:t>
            </a:r>
            <a:r>
              <a:rPr lang="hu-HU" sz="2400" dirty="0" smtClean="0">
                <a:solidFill>
                  <a:srgbClr val="663300"/>
                </a:solidFill>
              </a:rPr>
              <a:t> = pektin </a:t>
            </a:r>
            <a:r>
              <a:rPr lang="hu-HU" sz="2400" dirty="0" smtClean="0">
                <a:solidFill>
                  <a:srgbClr val="663300"/>
                </a:solidFill>
              </a:rPr>
              <a:t>(ami szintén </a:t>
            </a:r>
            <a:r>
              <a:rPr lang="hu-HU" sz="2400" dirty="0" smtClean="0">
                <a:solidFill>
                  <a:srgbClr val="663300"/>
                </a:solidFill>
              </a:rPr>
              <a:t>zselésít, de más a kémiai </a:t>
            </a:r>
            <a:r>
              <a:rPr lang="hu-HU" sz="2400" dirty="0" smtClean="0">
                <a:solidFill>
                  <a:srgbClr val="663300"/>
                </a:solidFill>
              </a:rPr>
              <a:t>felépítése)</a:t>
            </a:r>
            <a:endParaRPr lang="hu-HU" sz="2400" dirty="0" smtClean="0">
              <a:solidFill>
                <a:srgbClr val="663300"/>
              </a:solidFill>
            </a:endParaRPr>
          </a:p>
          <a:p>
            <a:endParaRPr lang="hu-HU" dirty="0">
              <a:solidFill>
                <a:srgbClr val="66330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269" y="175438"/>
            <a:ext cx="1800000" cy="1800000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 flipH="1">
            <a:off x="7830589" y="4983480"/>
            <a:ext cx="157942" cy="3948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63" y="1238752"/>
            <a:ext cx="1283246" cy="12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6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Mi történik?</a:t>
            </a: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solidFill>
                  <a:srgbClr val="663300"/>
                </a:solidFill>
              </a:rPr>
              <a:t>Ha kihűtjük 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„</a:t>
            </a:r>
            <a:r>
              <a:rPr lang="hu-HU" dirty="0" smtClean="0">
                <a:solidFill>
                  <a:srgbClr val="C5D66B"/>
                </a:solidFill>
              </a:rPr>
              <a:t>megdermed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”</a:t>
            </a:r>
          </a:p>
          <a:p>
            <a:endParaRPr lang="hu-H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Ha túlfőzzük, akkor folyékony marad!</a:t>
            </a:r>
          </a:p>
          <a:p>
            <a:endParaRPr lang="hu-H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A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dirty="0" smtClean="0">
                <a:solidFill>
                  <a:srgbClr val="C5D66B"/>
                </a:solidFill>
              </a:rPr>
              <a:t>zselatin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dirty="0" smtClean="0">
                <a:solidFill>
                  <a:srgbClr val="663300"/>
                </a:solidFill>
              </a:rPr>
              <a:t>állati eredetű anyag, mely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dirty="0" smtClean="0">
                <a:solidFill>
                  <a:srgbClr val="C5D66B"/>
                </a:solidFill>
              </a:rPr>
              <a:t>kocsonyássá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dirty="0" smtClean="0">
                <a:solidFill>
                  <a:srgbClr val="663300"/>
                </a:solidFill>
              </a:rPr>
              <a:t>teszi a gumicukor alapanyagát </a:t>
            </a:r>
          </a:p>
          <a:p>
            <a:endParaRPr lang="hu-H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279" y="255606"/>
            <a:ext cx="1800000" cy="1800000"/>
          </a:xfrm>
          <a:prstGeom prst="rect">
            <a:avLst/>
          </a:prstGeom>
        </p:spPr>
      </p:pic>
      <p:pic>
        <p:nvPicPr>
          <p:cNvPr id="10" name="Tartalom helye 9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6498" r="13342" b="19582"/>
          <a:stretch/>
        </p:blipFill>
        <p:spPr>
          <a:xfrm>
            <a:off x="838200" y="1945452"/>
            <a:ext cx="4797702" cy="36074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7" y="4957681"/>
            <a:ext cx="1283246" cy="12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Ugye te is tudod már </a:t>
            </a:r>
            <a:r>
              <a:rPr lang="hu-HU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a választ?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>
                <a:solidFill>
                  <a:srgbClr val="663300"/>
                </a:solidFill>
              </a:rPr>
              <a:t>Hol található keményítő?</a:t>
            </a:r>
          </a:p>
          <a:p>
            <a:endParaRPr lang="hu-HU" dirty="0" smtClean="0">
              <a:solidFill>
                <a:srgbClr val="663300"/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Milyen kémiai anyag?</a:t>
            </a:r>
          </a:p>
          <a:p>
            <a:endParaRPr lang="hu-HU" dirty="0" smtClean="0">
              <a:solidFill>
                <a:srgbClr val="663300"/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Mire használják?</a:t>
            </a:r>
          </a:p>
          <a:p>
            <a:endParaRPr lang="hu-HU" dirty="0" smtClean="0">
              <a:solidFill>
                <a:srgbClr val="663300"/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Mire jó a </a:t>
            </a:r>
            <a:r>
              <a:rPr lang="hu-HU" dirty="0" err="1" smtClean="0">
                <a:solidFill>
                  <a:srgbClr val="663300"/>
                </a:solidFill>
              </a:rPr>
              <a:t>csiríz</a:t>
            </a:r>
            <a:r>
              <a:rPr lang="hu-HU" dirty="0" smtClean="0">
                <a:solidFill>
                  <a:srgbClr val="663300"/>
                </a:solidFill>
              </a:rPr>
              <a:t>?</a:t>
            </a:r>
          </a:p>
          <a:p>
            <a:endParaRPr lang="hu-HU" dirty="0" smtClean="0">
              <a:solidFill>
                <a:srgbClr val="663300"/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Mi a különbség a keményítő és a zselatin között?</a:t>
            </a:r>
          </a:p>
          <a:p>
            <a:pPr marL="0" indent="0">
              <a:buNone/>
            </a:pPr>
            <a:endParaRPr lang="hu-HU" dirty="0">
              <a:solidFill>
                <a:srgbClr val="6633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2818133"/>
            <a:ext cx="1283246" cy="1283246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0" y="-24938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4" y="127906"/>
            <a:ext cx="1800000" cy="180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9668" y="-55889"/>
            <a:ext cx="2534279" cy="69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Mire keressük a választ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solidFill>
                  <a:srgbClr val="663300"/>
                </a:solidFill>
              </a:rPr>
              <a:t>Hol található keményítő?</a:t>
            </a:r>
          </a:p>
          <a:p>
            <a:endParaRPr lang="hu-HU" dirty="0" smtClean="0">
              <a:solidFill>
                <a:srgbClr val="663300"/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Milyen kémiai anyag?</a:t>
            </a:r>
          </a:p>
          <a:p>
            <a:endParaRPr lang="hu-HU" dirty="0" smtClean="0">
              <a:solidFill>
                <a:srgbClr val="663300"/>
              </a:solidFill>
            </a:endParaRPr>
          </a:p>
          <a:p>
            <a:r>
              <a:rPr lang="hu-HU" dirty="0" smtClean="0">
                <a:solidFill>
                  <a:srgbClr val="663300"/>
                </a:solidFill>
              </a:rPr>
              <a:t>Mire használják?</a:t>
            </a:r>
          </a:p>
          <a:p>
            <a:endParaRPr lang="hu-HU" dirty="0" smtClean="0">
              <a:solidFill>
                <a:srgbClr val="6633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21" y="2485624"/>
            <a:ext cx="1283246" cy="1283246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0" y="-24938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4" y="127906"/>
            <a:ext cx="1800000" cy="180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9647" flipH="1">
            <a:off x="8497194" y="-130705"/>
            <a:ext cx="2534279" cy="69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6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Mi a keményítő?</a:t>
            </a: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22" y="349106"/>
            <a:ext cx="1800000" cy="1800000"/>
          </a:xfrm>
          <a:prstGeom prst="rect">
            <a:avLst/>
          </a:prstGeom>
        </p:spPr>
      </p:pic>
      <p:sp>
        <p:nvSpPr>
          <p:cNvPr id="2" name="Tartalom helye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sz="3000" dirty="0" smtClean="0">
                <a:solidFill>
                  <a:srgbClr val="663300"/>
                </a:solidFill>
              </a:rPr>
              <a:t>Növényi </a:t>
            </a:r>
            <a:r>
              <a:rPr lang="hu-HU" sz="3000" dirty="0">
                <a:solidFill>
                  <a:srgbClr val="663300"/>
                </a:solidFill>
              </a:rPr>
              <a:t>raktározott </a:t>
            </a:r>
            <a:r>
              <a:rPr lang="hu-HU" sz="3000" dirty="0" smtClean="0">
                <a:solidFill>
                  <a:srgbClr val="663300"/>
                </a:solidFill>
              </a:rPr>
              <a:t>tápanyag</a:t>
            </a:r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90" y="1950252"/>
            <a:ext cx="4504112" cy="4609096"/>
          </a:xfrm>
        </p:spPr>
      </p:pic>
    </p:spTree>
    <p:extLst>
      <p:ext uri="{BB962C8B-B14F-4D97-AF65-F5344CB8AC3E}">
        <p14:creationId xmlns:p14="http://schemas.microsoft.com/office/powerpoint/2010/main" val="38366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Hol található keményítő?</a:t>
            </a: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hu-HU" sz="4000" dirty="0" smtClean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  <a:p>
            <a:pPr marL="0" indent="0" algn="ctr">
              <a:buNone/>
            </a:pPr>
            <a:endParaRPr lang="hu-HU" sz="4000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  <a:p>
            <a:pPr marL="0" indent="0" algn="ctr">
              <a:buNone/>
            </a:pPr>
            <a:r>
              <a:rPr lang="hu-HU" sz="4000" dirty="0" smtClean="0">
                <a:solidFill>
                  <a:srgbClr val="663300"/>
                </a:solidFill>
                <a:latin typeface="Ideal Sans Pro" pitchFamily="50" charset="0"/>
                <a:cs typeface="Ideal Sans Pro" pitchFamily="50" charset="0"/>
              </a:rPr>
              <a:t>Növények különböző részeiben</a:t>
            </a:r>
          </a:p>
          <a:p>
            <a:pPr marL="0" indent="0">
              <a:buNone/>
            </a:pPr>
            <a:endParaRPr lang="hu-HU" dirty="0" smtClean="0"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080" y="5340927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9" y="2747424"/>
            <a:ext cx="3600000" cy="239548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Hol található keményítő?</a:t>
            </a: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2500" b="0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pl. gabonafélék </a:t>
            </a:r>
            <a:r>
              <a:rPr lang="hu-HU" sz="2500" b="0" dirty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szemterméseiben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u-HU" sz="2500" b="0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pl. burgonya gumójában</a:t>
            </a:r>
            <a:endParaRPr lang="hu-HU" sz="2500" b="0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706" y="293119"/>
            <a:ext cx="1800000" cy="1800000"/>
          </a:xfrm>
          <a:prstGeom prst="rect">
            <a:avLst/>
          </a:prstGeom>
        </p:spPr>
      </p:pic>
      <p:pic>
        <p:nvPicPr>
          <p:cNvPr id="3" name="Tartalom helye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2154" y="3842697"/>
            <a:ext cx="3958114" cy="1512000"/>
          </a:xfrm>
        </p:spPr>
      </p:pic>
      <p:pic>
        <p:nvPicPr>
          <p:cNvPr id="12" name="Tartalom helye 11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9640"/>
            <a:ext cx="5183188" cy="3455458"/>
          </a:xfrm>
        </p:spPr>
      </p:pic>
    </p:spTree>
    <p:extLst>
      <p:ext uri="{BB962C8B-B14F-4D97-AF65-F5344CB8AC3E}">
        <p14:creationId xmlns:p14="http://schemas.microsoft.com/office/powerpoint/2010/main" val="103999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Hogyan </a:t>
            </a:r>
            <a:r>
              <a:rPr lang="hu-HU" dirty="0" err="1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raktározódik</a:t>
            </a:r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 a keményítő?</a:t>
            </a: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type="body" idx="1"/>
          </p:nvPr>
        </p:nvSpPr>
        <p:spPr>
          <a:xfrm>
            <a:off x="839788" y="1553067"/>
            <a:ext cx="5157787" cy="823912"/>
          </a:xfrm>
        </p:spPr>
        <p:txBody>
          <a:bodyPr>
            <a:normAutofit/>
          </a:bodyPr>
          <a:lstStyle/>
          <a:p>
            <a:r>
              <a:rPr lang="hu-HU" b="0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Szemcsékben – gabonafélék szemtermésében</a:t>
            </a:r>
            <a:endParaRPr lang="hu-HU" b="0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893581"/>
            <a:ext cx="5157787" cy="2907576"/>
          </a:xfrm>
        </p:spPr>
      </p:pic>
      <p:sp>
        <p:nvSpPr>
          <p:cNvPr id="4" name="Szöveg helye 3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40680" cy="823912"/>
          </a:xfrm>
        </p:spPr>
        <p:txBody>
          <a:bodyPr>
            <a:normAutofit/>
          </a:bodyPr>
          <a:lstStyle/>
          <a:p>
            <a:r>
              <a:rPr lang="hu-HU" b="0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Szemcsékben – burgonyagumóban</a:t>
            </a:r>
          </a:p>
          <a:p>
            <a:endParaRPr lang="hu-HU" sz="2800" b="0" dirty="0" smtClean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0" y="2505075"/>
            <a:ext cx="3684588" cy="3684588"/>
          </a:xfrm>
        </p:spPr>
      </p:pic>
      <p:sp>
        <p:nvSpPr>
          <p:cNvPr id="6" name="Téglalap 5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52" y="194955"/>
            <a:ext cx="1800000" cy="1800000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>
          <a:xfrm>
            <a:off x="2970776" y="2353541"/>
            <a:ext cx="1908795" cy="13050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>
            <a:off x="7556270" y="2027698"/>
            <a:ext cx="1853738" cy="12635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H="1">
            <a:off x="2751514" y="2353541"/>
            <a:ext cx="119033" cy="1993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31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Hogyan </a:t>
            </a:r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néz ki </a:t>
            </a:r>
            <a:r>
              <a:rPr lang="hu-HU" dirty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a </a:t>
            </a:r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keményítőszemcse?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dirty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pl. burgonya </a:t>
            </a:r>
            <a:r>
              <a:rPr lang="hu-HU" b="0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gumójában</a:t>
            </a:r>
            <a:endParaRPr lang="hu-HU" b="0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0" y="2696268"/>
            <a:ext cx="3060000" cy="3600000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02" y="3403560"/>
            <a:ext cx="3200400" cy="2185416"/>
          </a:xfrm>
        </p:spPr>
      </p:pic>
      <p:cxnSp>
        <p:nvCxnSpPr>
          <p:cNvPr id="10" name="Egyenes összekötő nyíllal 9"/>
          <p:cNvCxnSpPr/>
          <p:nvPr/>
        </p:nvCxnSpPr>
        <p:spPr>
          <a:xfrm>
            <a:off x="2734887" y="3283527"/>
            <a:ext cx="3433157" cy="10307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églalap 10"/>
          <p:cNvSpPr/>
          <p:nvPr/>
        </p:nvSpPr>
        <p:spPr>
          <a:xfrm>
            <a:off x="0" y="-24938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4" y="127906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4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Hogyan néz ki a keményítőszemcse?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dirty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pl. gabonafélék </a:t>
            </a:r>
            <a:r>
              <a:rPr lang="hu-HU" b="0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szemterméseiben</a:t>
            </a:r>
            <a:endParaRPr lang="hu-HU" b="0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8" y="3191033"/>
            <a:ext cx="3668063" cy="2744934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38079"/>
            <a:ext cx="3684588" cy="3684588"/>
          </a:xfrm>
        </p:spPr>
      </p:pic>
      <p:cxnSp>
        <p:nvCxnSpPr>
          <p:cNvPr id="10" name="Egyenes összekötő nyíllal 9"/>
          <p:cNvCxnSpPr/>
          <p:nvPr/>
        </p:nvCxnSpPr>
        <p:spPr>
          <a:xfrm flipV="1">
            <a:off x="3067396" y="4305993"/>
            <a:ext cx="3832168" cy="4987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églalap 10"/>
          <p:cNvSpPr/>
          <p:nvPr/>
        </p:nvSpPr>
        <p:spPr>
          <a:xfrm>
            <a:off x="0" y="-24938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4" y="127906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72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5D66B"/>
                </a:solidFill>
                <a:latin typeface="Ideal Sans Pro" pitchFamily="50" charset="0"/>
                <a:cs typeface="Ideal Sans Pro" pitchFamily="50" charset="0"/>
              </a:rPr>
              <a:t>Van különbség közöttük?</a:t>
            </a:r>
            <a:endParaRPr lang="hu-HU" dirty="0">
              <a:solidFill>
                <a:srgbClr val="C5D66B"/>
              </a:solidFill>
              <a:latin typeface="Ideal Sans Pro" pitchFamily="50" charset="0"/>
              <a:cs typeface="Ideal Sans Pro" pitchFamily="50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C5D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>
                <a:solidFill>
                  <a:srgbClr val="663300"/>
                </a:solidFill>
              </a:rPr>
              <a:t>Legfeljebb a szemcsék alakjában!</a:t>
            </a:r>
            <a:endParaRPr lang="hu-HU" dirty="0">
              <a:solidFill>
                <a:srgbClr val="66330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018" y="36512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335</Words>
  <Application>Microsoft Office PowerPoint</Application>
  <PresentationFormat>Szélesvásznú</PresentationFormat>
  <Paragraphs>102</Paragraphs>
  <Slides>18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Ideal Sans Pro</vt:lpstr>
      <vt:lpstr>Office-téma</vt:lpstr>
      <vt:lpstr>Tanulj Velünk! 1.  A keményítő</vt:lpstr>
      <vt:lpstr>Mire keressük a választ</vt:lpstr>
      <vt:lpstr>Mi a keményítő?</vt:lpstr>
      <vt:lpstr>Hol található keményítő?</vt:lpstr>
      <vt:lpstr>Hol található keményítő?</vt:lpstr>
      <vt:lpstr>Hogyan raktározódik a keményítő?</vt:lpstr>
      <vt:lpstr>Hogyan néz ki a keményítőszemcse?</vt:lpstr>
      <vt:lpstr>Hogyan néz ki a keményítőszemcse?</vt:lpstr>
      <vt:lpstr>Van különbség közöttük?</vt:lpstr>
      <vt:lpstr>Milyen kémiai anyag a keményítő?</vt:lpstr>
      <vt:lpstr>Milyen kémiai anyag a keményítő?</vt:lpstr>
      <vt:lpstr>Mire használjuk a keményítőt?</vt:lpstr>
      <vt:lpstr>Miből áll a gumicukor?</vt:lpstr>
      <vt:lpstr>Hogyan készül a gumicukor?</vt:lpstr>
      <vt:lpstr>Hogyan készül a gumicukor?</vt:lpstr>
      <vt:lpstr>Mi történik?</vt:lpstr>
      <vt:lpstr>Mi történik?</vt:lpstr>
      <vt:lpstr>Ugye te is tudod már a választ?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Szikes talajok</dc:title>
  <dc:creator>Bajzath Judit</dc:creator>
  <cp:lastModifiedBy>Bajzath Judit</cp:lastModifiedBy>
  <cp:revision>56</cp:revision>
  <dcterms:created xsi:type="dcterms:W3CDTF">2020-02-27T11:05:56Z</dcterms:created>
  <dcterms:modified xsi:type="dcterms:W3CDTF">2020-12-03T08:31:34Z</dcterms:modified>
</cp:coreProperties>
</file>